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7" r:id="rId3"/>
    <p:sldId id="273" r:id="rId4"/>
    <p:sldId id="271" r:id="rId5"/>
    <p:sldId id="270" r:id="rId6"/>
    <p:sldId id="265" r:id="rId7"/>
    <p:sldId id="272" r:id="rId8"/>
    <p:sldId id="260" r:id="rId9"/>
    <p:sldId id="261" r:id="rId10"/>
    <p:sldId id="264" r:id="rId11"/>
    <p:sldId id="274" r:id="rId12"/>
    <p:sldId id="275" r:id="rId13"/>
    <p:sldId id="262" r:id="rId14"/>
    <p:sldId id="26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25" autoAdjust="0"/>
  </p:normalViewPr>
  <p:slideViewPr>
    <p:cSldViewPr>
      <p:cViewPr varScale="1">
        <p:scale>
          <a:sx n="42" d="100"/>
          <a:sy n="42" d="100"/>
        </p:scale>
        <p:origin x="-811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069A9-A985-462D-9AEB-4F317B0195B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A148-4052-40EA-949F-5C0F3248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A148-4052-40EA-949F-5C0F324824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i="1" dirty="0" smtClean="0"/>
              <a:t>Обладают бактериостатическим эффектом</a:t>
            </a:r>
            <a:endParaRPr lang="ru-RU" sz="2200" b="1" i="1" baseline="30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A148-4052-40EA-949F-5C0F324824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32838-1B85-4BC5-A75D-256FC2E98686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E792-5A5D-42F8-8BB8-F073C8806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176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ВПО ЧГМА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анестезиологии,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реанимации и интенсивной терапии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Раневая анальгезия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 ординатор Простакишин В.В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Куратор: Коннов В.А</a:t>
            </a: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86790" cy="100010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Длина катетера должна соответствовать длине раны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Так как катетер достаточно тонкий, введение МА следует начать сразу после его укладки в ране.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Простакишины\Desktop\on_q_pain_p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072362" cy="414338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00241"/>
            <a:ext cx="7400948" cy="335758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миотоксическое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воздействие?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При внутримышечном введении МА повреждают миофибриллы в результате повышения внеклеточной концентрации ионов </a:t>
            </a:r>
            <a:r>
              <a:rPr lang="ru-RU" b="1" dirty="0" err="1" smtClean="0">
                <a:solidFill>
                  <a:schemeClr val="bg1"/>
                </a:solidFill>
              </a:rPr>
              <a:t>Ca++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По выраженности </a:t>
            </a:r>
            <a:r>
              <a:rPr lang="ru-RU" b="1" dirty="0" err="1" smtClean="0">
                <a:solidFill>
                  <a:schemeClr val="bg1"/>
                </a:solidFill>
              </a:rPr>
              <a:t>миотоксического</a:t>
            </a:r>
            <a:r>
              <a:rPr lang="ru-RU" b="1" dirty="0" smtClean="0">
                <a:solidFill>
                  <a:schemeClr val="bg1"/>
                </a:solidFill>
              </a:rPr>
              <a:t> эффекта: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</a:rPr>
              <a:t>бупивакаин</a:t>
            </a:r>
            <a:r>
              <a:rPr lang="ru-RU" b="1" dirty="0" smtClean="0">
                <a:solidFill>
                  <a:schemeClr val="bg1"/>
                </a:solidFill>
              </a:rPr>
              <a:t> &gt; </a:t>
            </a:r>
            <a:r>
              <a:rPr lang="ru-RU" b="1" dirty="0" err="1" smtClean="0">
                <a:solidFill>
                  <a:schemeClr val="bg1"/>
                </a:solidFill>
              </a:rPr>
              <a:t>ропивакаин</a:t>
            </a:r>
            <a:r>
              <a:rPr lang="ru-RU" b="1" dirty="0" smtClean="0">
                <a:solidFill>
                  <a:schemeClr val="bg1"/>
                </a:solidFill>
              </a:rPr>
              <a:t> &gt;новокаин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Zink W et al.; </a:t>
            </a:r>
            <a:r>
              <a:rPr lang="en-US" sz="2400" b="1" dirty="0" err="1" smtClean="0">
                <a:solidFill>
                  <a:schemeClr val="bg1"/>
                </a:solidFill>
              </a:rPr>
              <a:t>Anesthesist</a:t>
            </a:r>
            <a:r>
              <a:rPr lang="en-US" sz="2400" b="1" dirty="0" smtClean="0">
                <a:solidFill>
                  <a:schemeClr val="bg1"/>
                </a:solidFill>
              </a:rPr>
              <a:t> 2007; 56:118-27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доказательств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миотоксичности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введении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ропивакаина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рану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00439"/>
            <a:ext cx="564357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71678"/>
            <a:ext cx="4786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 не вводится внутримышечно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43956" cy="148907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метода:</a:t>
            </a:r>
            <a:r>
              <a:rPr lang="ru-RU" u="sng" dirty="0" smtClean="0">
                <a:solidFill>
                  <a:srgbClr val="FF9900"/>
                </a:solidFill>
              </a:rPr>
              <a:t/>
            </a:r>
            <a:br>
              <a:rPr lang="ru-RU" u="sng" dirty="0" smtClean="0">
                <a:solidFill>
                  <a:srgbClr val="FF99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7901014" cy="376873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Снижение потребности в НА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Ранняя реабилитация и самообслуживание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Хороший </a:t>
            </a:r>
            <a:r>
              <a:rPr lang="ru-RU" sz="3000" dirty="0" err="1" smtClean="0">
                <a:solidFill>
                  <a:schemeClr val="bg1"/>
                </a:solidFill>
              </a:rPr>
              <a:t>анальгетический</a:t>
            </a:r>
            <a:r>
              <a:rPr lang="ru-RU" sz="3000" dirty="0" smtClean="0">
                <a:solidFill>
                  <a:schemeClr val="bg1"/>
                </a:solidFill>
              </a:rPr>
              <a:t> эффект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Простота выполнения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Снижение риска послеоперационной инфекции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Причины неудач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Высокая </a:t>
            </a:r>
            <a:r>
              <a:rPr lang="ru-RU" b="1" dirty="0" err="1" smtClean="0">
                <a:solidFill>
                  <a:schemeClr val="bg1"/>
                </a:solidFill>
              </a:rPr>
              <a:t>травматичность</a:t>
            </a:r>
            <a:r>
              <a:rPr lang="ru-RU" b="1" dirty="0" smtClean="0">
                <a:solidFill>
                  <a:schemeClr val="bg1"/>
                </a:solidFill>
              </a:rPr>
              <a:t> операции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Несоблюдение принципа </a:t>
            </a:r>
            <a:r>
              <a:rPr lang="ru-RU" b="1" dirty="0" err="1" smtClean="0">
                <a:solidFill>
                  <a:schemeClr val="bg1"/>
                </a:solidFill>
              </a:rPr>
              <a:t>мультимодальности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Неравномерность распределения МА по поверхности раны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bg1"/>
                </a:solidFill>
              </a:rPr>
              <a:t>Неоптимально</a:t>
            </a:r>
            <a:r>
              <a:rPr lang="ru-RU" b="1" dirty="0" smtClean="0">
                <a:solidFill>
                  <a:schemeClr val="bg1"/>
                </a:solidFill>
              </a:rPr>
              <a:t> подобранная концентрация анестетика и/или режим введения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ростакишины\Desktop\Ghtpty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572164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572428" cy="157163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Болевой синдром в послеоперационном периоде испытывают – от 30 до 75 % пациентов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ростакишины\Desktop\коле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71810"/>
            <a:ext cx="4714876" cy="4018781"/>
          </a:xfrm>
          <a:prstGeom prst="rect">
            <a:avLst/>
          </a:prstGeom>
          <a:noFill/>
        </p:spPr>
      </p:pic>
      <p:pic>
        <p:nvPicPr>
          <p:cNvPr id="2051" name="Picture 3" descr="C:\Users\Простакишины\Desktop\жив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092" y="3071810"/>
            <a:ext cx="440790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новое –это хорошо забытое старое.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Первое упоминание о введении МА в рану в литературе относится к 1935 году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Capelle</a:t>
            </a:r>
            <a:r>
              <a:rPr lang="en-US" sz="2400" b="1" dirty="0" smtClean="0">
                <a:solidFill>
                  <a:schemeClr val="bg1"/>
                </a:solidFill>
              </a:rPr>
              <a:t> W. // Dtsch.Z.Chir.,1935, 246, 466)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идеальная послеоперационная анальгезия?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Хорошее обезболивание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Безопасность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Быстрое начало и продолжительность действия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Простота применения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Экономичность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анальгезия до 7 часов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инфузия</a:t>
            </a:r>
            <a:r>
              <a:rPr lang="ru-RU" sz="2800" dirty="0" smtClean="0">
                <a:solidFill>
                  <a:schemeClr val="bg1"/>
                </a:solidFill>
              </a:rPr>
              <a:t> растворов МА в течение 24-48 часов</a:t>
            </a:r>
            <a:endParaRPr lang="ru-RU" sz="2800" dirty="0"/>
          </a:p>
        </p:txBody>
      </p:sp>
      <p:pic>
        <p:nvPicPr>
          <p:cNvPr id="4" name="Picture 2" descr="C:\Users\Простакишины\Desktop\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82668"/>
            <a:ext cx="5715040" cy="547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</a:rPr>
              <a:t>                             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Область применения:</a:t>
            </a: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торакальные, урологические, гинекологические, ортопедические вмешательства.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099" name="Picture 3" descr="C:\Users\Простакишины\Desktop\пом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857652" cy="5072074"/>
          </a:xfrm>
          <a:prstGeom prst="rect">
            <a:avLst/>
          </a:prstGeom>
          <a:noFill/>
        </p:spPr>
      </p:pic>
      <p:pic>
        <p:nvPicPr>
          <p:cNvPr id="4100" name="Picture 4" descr="C:\Users\Простакишины\Desktop\PainPump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4500594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катетера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21497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Однодырчатые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Эпидуральные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Многодырчатые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4071934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28"/>
            <a:ext cx="42148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14752"/>
            <a:ext cx="521494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Эластомерные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Пружинные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Вакумные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Электронно-механические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Простакишины\Desktop\SBsolutionme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357562"/>
          </a:xfrm>
          <a:prstGeom prst="rect">
            <a:avLst/>
          </a:prstGeom>
          <a:noFill/>
        </p:spPr>
      </p:pic>
      <p:pic>
        <p:nvPicPr>
          <p:cNvPr id="1026" name="Picture 2" descr="C:\Users\Простакишины\Desktop\Syrinjector_687993ba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643438" cy="3500438"/>
          </a:xfrm>
          <a:prstGeom prst="rect">
            <a:avLst/>
          </a:prstGeom>
          <a:noFill/>
        </p:spPr>
      </p:pic>
      <p:pic>
        <p:nvPicPr>
          <p:cNvPr id="1027" name="Picture 3" descr="C:\Users\Простакишины\Desktop\1360297172_dosifu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3357562"/>
            <a:ext cx="4500562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86790" cy="178594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Специальный катетер с перфорациями устанавливают в рану с помощью иглы, вводя его через кожу в 2-5 см от ее края, перед ее зашиванием.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Простакишины\Desktop\silver_soaker_cathe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685804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214</Words>
  <Application>Microsoft Office PowerPoint</Application>
  <PresentationFormat>Экран (4:3)</PresentationFormat>
  <Paragraphs>59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ГБОУ ВПО ЧГМА Кафедра анестезиологии, реанимации и интенсивной терапии</vt:lpstr>
      <vt:lpstr>Болевой синдром в послеоперационном периоде испытывают – от 30 до 75 % пациентов</vt:lpstr>
      <vt:lpstr> Все новое –это хорошо забытое старое. </vt:lpstr>
      <vt:lpstr>Что такое идеальная послеоперационная анальгезия?</vt:lpstr>
      <vt:lpstr>анальгезия до 7 часов   инфузия растворов МА в течение 24-48 часов</vt:lpstr>
      <vt:lpstr>                                                       Область применения: торакальные, урологические, гинекологические, ортопедические вмешательства.   </vt:lpstr>
      <vt:lpstr>Тип катетера</vt:lpstr>
      <vt:lpstr>    Эластомерные Пружинные Вакумные Электронно-механические  </vt:lpstr>
      <vt:lpstr>Специальный катетер с перфорациями устанавливают в рану с помощью иглы, вводя его через кожу в 2-5 см от ее края, перед ее зашиванием.</vt:lpstr>
      <vt:lpstr>  Длина катетера должна соответствовать длине раны Так как катетер достаточно тонкий, введение МА следует начать сразу после его укладки в ране.</vt:lpstr>
      <vt:lpstr>А миотоксическое воздействие?</vt:lpstr>
      <vt:lpstr>Нет доказательств миотоксичности при введении ропивакаина в рану</vt:lpstr>
      <vt:lpstr>Преимущества метода: </vt:lpstr>
      <vt:lpstr>Причины неудач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Раневая анальгезия</dc:title>
  <dc:creator>Простакишины</dc:creator>
  <cp:lastModifiedBy>ъ</cp:lastModifiedBy>
  <cp:revision>50</cp:revision>
  <dcterms:created xsi:type="dcterms:W3CDTF">2013-06-02T04:21:45Z</dcterms:created>
  <dcterms:modified xsi:type="dcterms:W3CDTF">2013-06-17T16:35:40Z</dcterms:modified>
</cp:coreProperties>
</file>